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slideLayouts/slideLayout8.xml" ContentType="application/vnd.openxmlformats-officedocument.presentationml.slideLayout+xml"/>
  <Override PartName="/ppt/theme/theme7.xml" ContentType="application/vnd.openxmlformats-officedocument.theme+xml"/>
  <Override PartName="/ppt/slideLayouts/slideLayout9.xml" ContentType="application/vnd.openxmlformats-officedocument.presentationml.slideLayout+xml"/>
  <Override PartName="/ppt/theme/theme8.xml" ContentType="application/vnd.openxmlformats-officedocument.theme+xml"/>
  <Override PartName="/ppt/slideLayouts/slideLayout10.xml" ContentType="application/vnd.openxmlformats-officedocument.presentationml.slideLayout+xml"/>
  <Override PartName="/ppt/theme/theme9.xml" ContentType="application/vnd.openxmlformats-officedocument.theme+xml"/>
  <Override PartName="/ppt/slideLayouts/slideLayout11.xml" ContentType="application/vnd.openxmlformats-officedocument.presentationml.slideLayout+xml"/>
  <Override PartName="/ppt/theme/theme10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  <p:sldMasterId id="2147483696" r:id="rId2"/>
    <p:sldMasterId id="2147483708" r:id="rId3"/>
    <p:sldMasterId id="2147483710" r:id="rId4"/>
    <p:sldMasterId id="2147483712" r:id="rId5"/>
    <p:sldMasterId id="2147483714" r:id="rId6"/>
    <p:sldMasterId id="2147483716" r:id="rId7"/>
    <p:sldMasterId id="2147483718" r:id="rId8"/>
    <p:sldMasterId id="2147483720" r:id="rId9"/>
    <p:sldMasterId id="2147483746" r:id="rId10"/>
    <p:sldMasterId id="2147483754" r:id="rId11"/>
  </p:sldMasterIdLst>
  <p:notesMasterIdLst>
    <p:notesMasterId r:id="rId37"/>
  </p:notesMasterIdLst>
  <p:sldIdLst>
    <p:sldId id="379" r:id="rId12"/>
    <p:sldId id="459" r:id="rId13"/>
    <p:sldId id="472" r:id="rId14"/>
    <p:sldId id="473" r:id="rId15"/>
    <p:sldId id="320" r:id="rId16"/>
    <p:sldId id="471" r:id="rId17"/>
    <p:sldId id="400" r:id="rId18"/>
    <p:sldId id="427" r:id="rId19"/>
    <p:sldId id="430" r:id="rId20"/>
    <p:sldId id="452" r:id="rId21"/>
    <p:sldId id="462" r:id="rId22"/>
    <p:sldId id="463" r:id="rId23"/>
    <p:sldId id="477" r:id="rId24"/>
    <p:sldId id="475" r:id="rId25"/>
    <p:sldId id="480" r:id="rId26"/>
    <p:sldId id="474" r:id="rId27"/>
    <p:sldId id="478" r:id="rId28"/>
    <p:sldId id="450" r:id="rId29"/>
    <p:sldId id="464" r:id="rId30"/>
    <p:sldId id="465" r:id="rId31"/>
    <p:sldId id="466" r:id="rId32"/>
    <p:sldId id="476" r:id="rId33"/>
    <p:sldId id="458" r:id="rId34"/>
    <p:sldId id="460" r:id="rId35"/>
    <p:sldId id="479" r:id="rId36"/>
  </p:sldIdLst>
  <p:sldSz cx="9144000" cy="6858000" type="screen4x3"/>
  <p:notesSz cx="6858000" cy="9144000"/>
  <p:defaultTextStyle>
    <a:defPPr>
      <a:defRPr lang="en-US"/>
    </a:defPPr>
    <a:lvl1pPr marL="0" algn="l" defTabSz="4571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18" algn="l" defTabSz="4571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35" algn="l" defTabSz="4571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52" algn="l" defTabSz="4571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70" algn="l" defTabSz="4571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87" algn="l" defTabSz="4571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06" algn="l" defTabSz="4571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22" algn="l" defTabSz="4571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40" algn="l" defTabSz="4571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0C9FF4BA-36EF-47A9-BFA4-2C5C1F1F167D}">
          <p14:sldIdLst>
            <p14:sldId id="379"/>
            <p14:sldId id="459"/>
            <p14:sldId id="472"/>
            <p14:sldId id="473"/>
            <p14:sldId id="320"/>
            <p14:sldId id="471"/>
            <p14:sldId id="400"/>
            <p14:sldId id="427"/>
            <p14:sldId id="430"/>
            <p14:sldId id="452"/>
            <p14:sldId id="462"/>
            <p14:sldId id="463"/>
            <p14:sldId id="477"/>
            <p14:sldId id="475"/>
            <p14:sldId id="480"/>
            <p14:sldId id="474"/>
            <p14:sldId id="478"/>
            <p14:sldId id="450"/>
            <p14:sldId id="464"/>
            <p14:sldId id="465"/>
            <p14:sldId id="466"/>
            <p14:sldId id="476"/>
            <p14:sldId id="458"/>
            <p14:sldId id="460"/>
            <p14:sldId id="479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rrie Nunes" initials="CN" lastIdx="8" clrIdx="0"/>
  <p:cmAuthor id="1" name="Kathryn Nichols" initials="KN" lastIdx="1" clrIdx="1"/>
  <p:cmAuthor id="2" name="Elizabeth Lapp" initials="EL" lastIdx="1" clrIdx="2"/>
  <p:cmAuthor id="3" name="Heather Antti" initials="HJA" lastIdx="11" clrIdx="3"/>
  <p:cmAuthor id="4" name="." initials="CG" lastIdx="0" clrIdx="4"/>
  <p:cmAuthor id="5" name="Kelly Doherty" initials="KD" lastIdx="5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585858"/>
    <a:srgbClr val="3005AB"/>
    <a:srgbClr val="3405AB"/>
    <a:srgbClr val="FF00FF"/>
    <a:srgbClr val="005DAA"/>
    <a:srgbClr val="01B4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1193" autoAdjust="0"/>
    <p:restoredTop sz="95515" autoAdjust="0"/>
  </p:normalViewPr>
  <p:slideViewPr>
    <p:cSldViewPr snapToGrid="0" snapToObjects="1">
      <p:cViewPr>
        <p:scale>
          <a:sx n="63" d="100"/>
          <a:sy n="63" d="100"/>
        </p:scale>
        <p:origin x="-72" y="-5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73" d="100"/>
          <a:sy n="73" d="100"/>
        </p:scale>
        <p:origin x="-840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9E96C3-936E-412B-B3CC-1961F836F353}" type="datetimeFigureOut">
              <a:rPr lang="en-US" smtClean="0"/>
              <a:pPr/>
              <a:t>10/17/2020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3117EE-ED3F-49FE-81EF-84B11979D6A4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335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18" algn="l" defTabSz="9142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35" algn="l" defTabSz="9142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52" algn="l" defTabSz="9142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70" algn="l" defTabSz="9142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87" algn="l" defTabSz="9142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06" algn="l" defTabSz="9142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22" algn="l" defTabSz="9142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40" algn="l" defTabSz="9142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37">
              <a:defRPr sz="12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1pPr>
            <a:lvl2pPr marL="729057" indent="-280406" defTabSz="914437">
              <a:defRPr sz="12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2pPr>
            <a:lvl3pPr marL="1121626" indent="-224325" defTabSz="914437">
              <a:defRPr sz="12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3pPr>
            <a:lvl4pPr marL="1570276" indent="-224325" defTabSz="914437">
              <a:defRPr sz="12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4pPr>
            <a:lvl5pPr marL="2018927" indent="-224325" defTabSz="914437">
              <a:defRPr sz="12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5pPr>
            <a:lvl6pPr marL="2467577" indent="-224325" defTabSz="9144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6pPr>
            <a:lvl7pPr marL="2916227" indent="-224325" defTabSz="9144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7pPr>
            <a:lvl8pPr marL="3364878" indent="-224325" defTabSz="9144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8pPr>
            <a:lvl9pPr marL="3813528" indent="-224325" defTabSz="9144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9pPr>
          </a:lstStyle>
          <a:p>
            <a:fld id="{044A8E4C-C752-4FA3-953C-930B6C274083}" type="slidenum">
              <a:rPr lang="en-US" altLang="pt-BR"/>
              <a:pPr/>
              <a:t>1</a:t>
            </a:fld>
            <a:endParaRPr lang="en-US" altLang="pt-BR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Arial" pitchFamily="34" charset="0"/>
              <a:ea typeface="ヒラギノ角ゴ Pro W3" pitchFamily="-8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xmlns="" id="{EF1B1106-E804-415B-85D7-B945BEEC91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xmlns="" id="{454CB3C4-EC87-4B82-AF76-4935BE75D8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>
              <a:latin typeface="Arial Narrow" panose="020B0606020202030204" pitchFamily="34" charset="0"/>
              <a:ea typeface="ヒラギノ角ゴ Pro W3" pitchFamily="-84" charset="-128"/>
            </a:endParaRPr>
          </a:p>
          <a:p>
            <a:endParaRPr lang="pt-BR" altLang="pt-BR">
              <a:latin typeface="Arial Narrow" panose="020B0606020202030204" pitchFamily="34" charset="0"/>
              <a:ea typeface="ヒラギノ角ゴ Pro W3" pitchFamily="-84" charset="-128"/>
            </a:endParaRPr>
          </a:p>
          <a:p>
            <a:endParaRPr lang="pt-BR" altLang="pt-BR">
              <a:latin typeface="Arial Narrow" panose="020B0606020202030204" pitchFamily="34" charset="0"/>
              <a:ea typeface="ヒラギノ角ゴ Pro W3" pitchFamily="-84" charset="-128"/>
            </a:endParaRPr>
          </a:p>
          <a:p>
            <a:endParaRPr lang="pt-BR" altLang="pt-BR">
              <a:latin typeface="Arial Narrow" panose="020B0606020202030204" pitchFamily="34" charset="0"/>
              <a:ea typeface="ヒラギノ角ゴ Pro W3" pitchFamily="-84" charset="-128"/>
            </a:endParaRPr>
          </a:p>
          <a:p>
            <a:endParaRPr lang="pt-BR" altLang="pt-BR">
              <a:latin typeface="Arial" panose="020B0604020202020204" pitchFamily="34" charset="0"/>
              <a:ea typeface="ヒラギノ角ゴ Pro W3" pitchFamily="-84" charset="-128"/>
            </a:endParaRPr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xmlns="" id="{CBFED6C2-15AA-4CA9-9BFC-CACF4D1538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1pPr>
            <a:lvl2pPr marL="742950" indent="-285750" defTabSz="930275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2pPr>
            <a:lvl3pPr marL="1143000" indent="-228600" defTabSz="930275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3pPr>
            <a:lvl4pPr marL="1600200" indent="-228600" defTabSz="930275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4pPr>
            <a:lvl5pPr marL="2057400" indent="-228600" defTabSz="930275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9pPr>
          </a:lstStyle>
          <a:p>
            <a:fld id="{BF937E81-8F5F-40EA-89E4-EFA2497E61CA}" type="slidenum">
              <a:rPr lang="en-US" altLang="pt-BR" sz="1200" smtClean="0"/>
              <a:pPr/>
              <a:t>6</a:t>
            </a:fld>
            <a:endParaRPr lang="en-US" altLang="pt-BR" sz="1200"/>
          </a:p>
        </p:txBody>
      </p:sp>
    </p:spTree>
    <p:extLst>
      <p:ext uri="{BB962C8B-B14F-4D97-AF65-F5344CB8AC3E}">
        <p14:creationId xmlns:p14="http://schemas.microsoft.com/office/powerpoint/2010/main" val="3186454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117EE-ED3F-49FE-81EF-84B11979D6A4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0847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117EE-ED3F-49FE-81EF-84B11979D6A4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501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0228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0228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3364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9279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144A49-968C-4A35-A721-EBFAB64B8CA4}" type="datetimeFigureOut">
              <a:rPr lang="pt-BR" smtClean="0"/>
              <a:t>17/10/2020</a:t>
            </a:fld>
            <a:endParaRPr lang="pt-BR"/>
          </a:p>
        </p:txBody>
      </p:sp>
      <p:sp>
        <p:nvSpPr>
          <p:cNvPr id="9" name="Espaço Reservado para Rodapé 8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BA6FA7-D478-4C52-AED0-4E2867C171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8718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CFE75ED-DA97-49BC-9FBD-C91DC8FEF1F4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651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srgbClr val="FFFFFF"/>
              </a:solidFill>
              <a:ea typeface="ヒラギノ角ゴ Pro W3" charset="0"/>
              <a:cs typeface="ヒラギノ角ゴ Pro W3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89B227B9-6582-4B4B-A666-18D300F0FFF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76200" y="457200"/>
            <a:ext cx="9296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88900" dist="61087" dir="5400000" rotWithShape="0">
              <a:srgbClr val="80808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pt-BR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763000" cy="5334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20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58585A"/>
                </a:solidFill>
                <a:latin typeface="Georgia"/>
                <a:cs typeface="Georgia"/>
              </a:defRPr>
            </a:lvl1pPr>
            <a:lvl2pPr>
              <a:defRPr sz="2600">
                <a:solidFill>
                  <a:srgbClr val="58585A"/>
                </a:solidFill>
                <a:latin typeface="Georgia"/>
                <a:cs typeface="Georgia"/>
              </a:defRPr>
            </a:lvl2pPr>
            <a:lvl3pPr>
              <a:defRPr sz="2200">
                <a:solidFill>
                  <a:srgbClr val="58585A"/>
                </a:solidFill>
                <a:latin typeface="Georgia"/>
                <a:cs typeface="Georgia"/>
              </a:defRPr>
            </a:lvl3pPr>
            <a:lvl4pPr>
              <a:defRPr sz="1800">
                <a:solidFill>
                  <a:srgbClr val="58585A"/>
                </a:solidFill>
                <a:latin typeface="Georgia"/>
                <a:cs typeface="Georgia"/>
              </a:defRPr>
            </a:lvl4pPr>
            <a:lvl5pPr>
              <a:defRPr sz="1600">
                <a:solidFill>
                  <a:srgbClr val="58585A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4333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3097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6751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704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4350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61547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615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651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pt-BR">
              <a:solidFill>
                <a:srgbClr val="FFFFFF"/>
              </a:solidFill>
              <a:ea typeface="ヒラギノ角ゴ Pro W3" charset="0"/>
              <a:cs typeface="ヒラギノ角ゴ Pro W3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-76200" y="457200"/>
            <a:ext cx="9296400" cy="533400"/>
          </a:xfrm>
          <a:prstGeom prst="rect">
            <a:avLst/>
          </a:prstGeom>
          <a:solidFill>
            <a:srgbClr val="005DAA"/>
          </a:solidFill>
          <a:ln>
            <a:noFill/>
          </a:ln>
          <a:effectLst>
            <a:outerShdw blurRad="88900" dist="61087" dir="5400000" rotWithShape="0">
              <a:srgbClr val="80808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>
              <a:defRPr/>
            </a:pPr>
            <a:endParaRPr lang="pt-BR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763000" cy="5334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20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58585A"/>
                </a:solidFill>
                <a:latin typeface="Georgia"/>
                <a:cs typeface="Georgia"/>
              </a:defRPr>
            </a:lvl1pPr>
            <a:lvl2pPr>
              <a:defRPr sz="2600">
                <a:solidFill>
                  <a:srgbClr val="58585A"/>
                </a:solidFill>
                <a:latin typeface="Georgia"/>
                <a:cs typeface="Georgia"/>
              </a:defRPr>
            </a:lvl2pPr>
            <a:lvl3pPr>
              <a:defRPr sz="2200">
                <a:solidFill>
                  <a:srgbClr val="58585A"/>
                </a:solidFill>
                <a:latin typeface="Georgia"/>
                <a:cs typeface="Georgia"/>
              </a:defRPr>
            </a:lvl3pPr>
            <a:lvl4pPr>
              <a:defRPr sz="1800">
                <a:solidFill>
                  <a:srgbClr val="58585A"/>
                </a:solidFill>
                <a:latin typeface="Georgia"/>
                <a:cs typeface="Georgia"/>
              </a:defRPr>
            </a:lvl4pPr>
            <a:lvl5pPr>
              <a:defRPr sz="1600">
                <a:solidFill>
                  <a:srgbClr val="58585A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04216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30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9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0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1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eg"/><Relationship Id="rId4" Type="http://schemas.openxmlformats.org/officeDocument/2006/relationships/theme" Target="../theme/theme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7703435" y="6420173"/>
            <a:ext cx="1318661" cy="338536"/>
          </a:xfrm>
          <a:prstGeom prst="rect">
            <a:avLst/>
          </a:prstGeom>
        </p:spPr>
        <p:txBody>
          <a:bodyPr wrap="square" lIns="91424" tIns="45711" rIns="91424" bIns="45711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b="1" i="0" dirty="0">
                <a:solidFill>
                  <a:schemeClr val="bg1"/>
                </a:solidFill>
                <a:latin typeface="Arial Narrow Bold"/>
                <a:cs typeface="Arial Narrow Bold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1040622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hf sldNum="0" hdr="0" dt="0"/>
  <p:txStyles>
    <p:titleStyle>
      <a:lvl1pPr algn="ctr" defTabSz="45711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457118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8" algn="l" defTabSz="457118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8" algn="l" defTabSz="457118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8" algn="l" defTabSz="457118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8" algn="l" defTabSz="457118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6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8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8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2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7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6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2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7703435" y="6420173"/>
            <a:ext cx="1318661" cy="338536"/>
          </a:xfrm>
          <a:prstGeom prst="rect">
            <a:avLst/>
          </a:prstGeom>
        </p:spPr>
        <p:txBody>
          <a:bodyPr wrap="square" lIns="91424" tIns="45711" rIns="91424" bIns="45711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b="1" i="0" dirty="0">
                <a:solidFill>
                  <a:schemeClr val="tx1"/>
                </a:solidFill>
                <a:latin typeface="Arial Narrow Bold"/>
                <a:cs typeface="Arial Narrow Bold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3514436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752" r:id="rId2"/>
  </p:sldLayoutIdLst>
  <p:hf sldNum="0" hdr="0" dt="0"/>
  <p:txStyles>
    <p:titleStyle>
      <a:lvl1pPr algn="ctr" defTabSz="45711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457118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8" algn="l" defTabSz="457118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8" algn="l" defTabSz="457118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8" algn="l" defTabSz="457118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8" algn="l" defTabSz="457118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6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8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8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2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7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6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2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7703435" y="6420173"/>
            <a:ext cx="1318661" cy="338536"/>
          </a:xfrm>
          <a:prstGeom prst="rect">
            <a:avLst/>
          </a:prstGeom>
        </p:spPr>
        <p:txBody>
          <a:bodyPr wrap="square" lIns="91424" tIns="45711" rIns="91424" bIns="45711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b="1" i="0" dirty="0">
                <a:solidFill>
                  <a:schemeClr val="tx1"/>
                </a:solidFill>
                <a:latin typeface="Arial Narrow Bold"/>
                <a:cs typeface="Arial Narrow Bold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12227359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txStyles>
    <p:titleStyle>
      <a:lvl1pPr algn="ctr" defTabSz="45711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457118" rtl="0" eaLnBrk="1" latinLnBrk="0" hangingPunct="1">
        <a:spcBef>
          <a:spcPct val="20000"/>
        </a:spcBef>
        <a:buFont typeface="Arial"/>
        <a:buNone/>
        <a:defRPr sz="3200" kern="1200">
          <a:solidFill>
            <a:srgbClr val="585858"/>
          </a:solidFill>
          <a:latin typeface="+mn-lt"/>
          <a:ea typeface="+mn-ea"/>
          <a:cs typeface="+mn-cs"/>
        </a:defRPr>
      </a:lvl1pPr>
      <a:lvl2pPr marL="457118" indent="0" algn="l" defTabSz="457118" rtl="0" eaLnBrk="1" latinLnBrk="0" hangingPunct="1">
        <a:spcBef>
          <a:spcPct val="20000"/>
        </a:spcBef>
        <a:buFont typeface="Arial"/>
        <a:buNone/>
        <a:defRPr sz="2800" kern="1200">
          <a:solidFill>
            <a:srgbClr val="585858"/>
          </a:solidFill>
          <a:latin typeface="+mn-lt"/>
          <a:ea typeface="+mn-ea"/>
          <a:cs typeface="+mn-cs"/>
        </a:defRPr>
      </a:lvl2pPr>
      <a:lvl3pPr marL="914235" indent="0" algn="l" defTabSz="457118" rtl="0" eaLnBrk="1" latinLnBrk="0" hangingPunct="1">
        <a:spcBef>
          <a:spcPct val="20000"/>
        </a:spcBef>
        <a:buFont typeface="Arial"/>
        <a:buNone/>
        <a:defRPr sz="2400" kern="1200">
          <a:solidFill>
            <a:srgbClr val="585858"/>
          </a:solidFill>
          <a:latin typeface="+mn-lt"/>
          <a:ea typeface="+mn-ea"/>
          <a:cs typeface="+mn-cs"/>
        </a:defRPr>
      </a:lvl3pPr>
      <a:lvl4pPr marL="1371352" indent="0" algn="l" defTabSz="457118" rtl="0" eaLnBrk="1" latinLnBrk="0" hangingPunct="1">
        <a:spcBef>
          <a:spcPct val="20000"/>
        </a:spcBef>
        <a:buFont typeface="Arial"/>
        <a:buNone/>
        <a:defRPr sz="2000" kern="1200">
          <a:solidFill>
            <a:srgbClr val="585858"/>
          </a:solidFill>
          <a:latin typeface="+mn-lt"/>
          <a:ea typeface="+mn-ea"/>
          <a:cs typeface="+mn-cs"/>
        </a:defRPr>
      </a:lvl4pPr>
      <a:lvl5pPr marL="1828470" indent="0" algn="l" defTabSz="457118" rtl="0" eaLnBrk="1" latinLnBrk="0" hangingPunct="1">
        <a:spcBef>
          <a:spcPct val="20000"/>
        </a:spcBef>
        <a:buFont typeface="Arial"/>
        <a:buNone/>
        <a:defRPr sz="2000" kern="1200">
          <a:solidFill>
            <a:srgbClr val="585858"/>
          </a:solidFill>
          <a:latin typeface="+mn-lt"/>
          <a:ea typeface="+mn-ea"/>
          <a:cs typeface="+mn-cs"/>
        </a:defRPr>
      </a:lvl5pPr>
      <a:lvl6pPr marL="2514146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8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8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2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7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6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2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7703435" y="6420173"/>
            <a:ext cx="1318661" cy="338536"/>
          </a:xfrm>
          <a:prstGeom prst="rect">
            <a:avLst/>
          </a:prstGeom>
        </p:spPr>
        <p:txBody>
          <a:bodyPr wrap="square" lIns="91424" tIns="45711" rIns="91424" bIns="45711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b="1" dirty="0">
                <a:solidFill>
                  <a:prstClr val="black"/>
                </a:solidFill>
                <a:latin typeface="Arial Narrow Bold"/>
                <a:cs typeface="Arial Narrow Bold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39737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hf sldNum="0" hdr="0" dt="0"/>
  <p:txStyles>
    <p:titleStyle>
      <a:lvl1pPr algn="ctr" defTabSz="45711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457118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8" algn="l" defTabSz="457118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8" algn="l" defTabSz="457118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8" algn="l" defTabSz="457118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8" algn="l" defTabSz="457118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6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8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8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2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7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6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2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7703435" y="6420173"/>
            <a:ext cx="1318661" cy="338536"/>
          </a:xfrm>
          <a:prstGeom prst="rect">
            <a:avLst/>
          </a:prstGeom>
        </p:spPr>
        <p:txBody>
          <a:bodyPr wrap="square" lIns="91424" tIns="45711" rIns="91424" bIns="45711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b="1" dirty="0">
                <a:solidFill>
                  <a:prstClr val="black"/>
                </a:solidFill>
                <a:latin typeface="Arial Narrow Bold"/>
                <a:cs typeface="Arial Narrow Bold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239917837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txStyles>
    <p:titleStyle>
      <a:lvl1pPr algn="ctr" defTabSz="45711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457118" rtl="0" eaLnBrk="1" latinLnBrk="0" hangingPunct="1">
        <a:spcBef>
          <a:spcPct val="20000"/>
        </a:spcBef>
        <a:buFont typeface="Arial"/>
        <a:buNone/>
        <a:defRPr sz="3200" kern="1200">
          <a:solidFill>
            <a:srgbClr val="585858"/>
          </a:solidFill>
          <a:latin typeface="+mn-lt"/>
          <a:ea typeface="+mn-ea"/>
          <a:cs typeface="+mn-cs"/>
        </a:defRPr>
      </a:lvl1pPr>
      <a:lvl2pPr marL="457118" indent="0" algn="l" defTabSz="457118" rtl="0" eaLnBrk="1" latinLnBrk="0" hangingPunct="1">
        <a:spcBef>
          <a:spcPct val="20000"/>
        </a:spcBef>
        <a:buFont typeface="Arial"/>
        <a:buNone/>
        <a:defRPr sz="2800" kern="1200">
          <a:solidFill>
            <a:srgbClr val="585858"/>
          </a:solidFill>
          <a:latin typeface="+mn-lt"/>
          <a:ea typeface="+mn-ea"/>
          <a:cs typeface="+mn-cs"/>
        </a:defRPr>
      </a:lvl2pPr>
      <a:lvl3pPr marL="914235" indent="0" algn="l" defTabSz="457118" rtl="0" eaLnBrk="1" latinLnBrk="0" hangingPunct="1">
        <a:spcBef>
          <a:spcPct val="20000"/>
        </a:spcBef>
        <a:buFont typeface="Arial"/>
        <a:buNone/>
        <a:defRPr sz="2400" kern="1200">
          <a:solidFill>
            <a:srgbClr val="585858"/>
          </a:solidFill>
          <a:latin typeface="+mn-lt"/>
          <a:ea typeface="+mn-ea"/>
          <a:cs typeface="+mn-cs"/>
        </a:defRPr>
      </a:lvl3pPr>
      <a:lvl4pPr marL="1371352" indent="0" algn="l" defTabSz="457118" rtl="0" eaLnBrk="1" latinLnBrk="0" hangingPunct="1">
        <a:spcBef>
          <a:spcPct val="20000"/>
        </a:spcBef>
        <a:buFont typeface="Arial"/>
        <a:buNone/>
        <a:defRPr sz="2000" kern="1200">
          <a:solidFill>
            <a:srgbClr val="585858"/>
          </a:solidFill>
          <a:latin typeface="+mn-lt"/>
          <a:ea typeface="+mn-ea"/>
          <a:cs typeface="+mn-cs"/>
        </a:defRPr>
      </a:lvl4pPr>
      <a:lvl5pPr marL="1828470" indent="0" algn="l" defTabSz="457118" rtl="0" eaLnBrk="1" latinLnBrk="0" hangingPunct="1">
        <a:spcBef>
          <a:spcPct val="20000"/>
        </a:spcBef>
        <a:buFont typeface="Arial"/>
        <a:buNone/>
        <a:defRPr sz="2000" kern="1200">
          <a:solidFill>
            <a:srgbClr val="585858"/>
          </a:solidFill>
          <a:latin typeface="+mn-lt"/>
          <a:ea typeface="+mn-ea"/>
          <a:cs typeface="+mn-cs"/>
        </a:defRPr>
      </a:lvl5pPr>
      <a:lvl6pPr marL="2514146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8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8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2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7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6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2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7703435" y="6420173"/>
            <a:ext cx="1318661" cy="338536"/>
          </a:xfrm>
          <a:prstGeom prst="rect">
            <a:avLst/>
          </a:prstGeom>
        </p:spPr>
        <p:txBody>
          <a:bodyPr wrap="square" lIns="91424" tIns="45711" rIns="91424" bIns="45711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b="1" dirty="0">
                <a:solidFill>
                  <a:prstClr val="black"/>
                </a:solidFill>
                <a:latin typeface="Arial Narrow Bold"/>
                <a:cs typeface="Arial Narrow Bold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2399178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59" r:id="rId2"/>
    <p:sldLayoutId id="2147483760" r:id="rId3"/>
  </p:sldLayoutIdLst>
  <p:hf sldNum="0" hdr="0" dt="0"/>
  <p:txStyles>
    <p:titleStyle>
      <a:lvl1pPr algn="ctr" defTabSz="45711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457118" rtl="0" eaLnBrk="1" latinLnBrk="0" hangingPunct="1">
        <a:spcBef>
          <a:spcPct val="20000"/>
        </a:spcBef>
        <a:buFont typeface="Arial"/>
        <a:buNone/>
        <a:defRPr sz="3200" kern="1200">
          <a:solidFill>
            <a:srgbClr val="585858"/>
          </a:solidFill>
          <a:latin typeface="+mn-lt"/>
          <a:ea typeface="+mn-ea"/>
          <a:cs typeface="+mn-cs"/>
        </a:defRPr>
      </a:lvl1pPr>
      <a:lvl2pPr marL="457118" indent="0" algn="l" defTabSz="457118" rtl="0" eaLnBrk="1" latinLnBrk="0" hangingPunct="1">
        <a:spcBef>
          <a:spcPct val="20000"/>
        </a:spcBef>
        <a:buFont typeface="Arial"/>
        <a:buNone/>
        <a:defRPr sz="2800" kern="1200">
          <a:solidFill>
            <a:srgbClr val="585858"/>
          </a:solidFill>
          <a:latin typeface="+mn-lt"/>
          <a:ea typeface="+mn-ea"/>
          <a:cs typeface="+mn-cs"/>
        </a:defRPr>
      </a:lvl2pPr>
      <a:lvl3pPr marL="914235" indent="0" algn="l" defTabSz="457118" rtl="0" eaLnBrk="1" latinLnBrk="0" hangingPunct="1">
        <a:spcBef>
          <a:spcPct val="20000"/>
        </a:spcBef>
        <a:buFont typeface="Arial"/>
        <a:buNone/>
        <a:defRPr sz="2400" kern="1200">
          <a:solidFill>
            <a:srgbClr val="585858"/>
          </a:solidFill>
          <a:latin typeface="+mn-lt"/>
          <a:ea typeface="+mn-ea"/>
          <a:cs typeface="+mn-cs"/>
        </a:defRPr>
      </a:lvl3pPr>
      <a:lvl4pPr marL="1371352" indent="0" algn="l" defTabSz="457118" rtl="0" eaLnBrk="1" latinLnBrk="0" hangingPunct="1">
        <a:spcBef>
          <a:spcPct val="20000"/>
        </a:spcBef>
        <a:buFont typeface="Arial"/>
        <a:buNone/>
        <a:defRPr sz="2000" kern="1200">
          <a:solidFill>
            <a:srgbClr val="585858"/>
          </a:solidFill>
          <a:latin typeface="+mn-lt"/>
          <a:ea typeface="+mn-ea"/>
          <a:cs typeface="+mn-cs"/>
        </a:defRPr>
      </a:lvl4pPr>
      <a:lvl5pPr marL="1828470" indent="0" algn="l" defTabSz="457118" rtl="0" eaLnBrk="1" latinLnBrk="0" hangingPunct="1">
        <a:spcBef>
          <a:spcPct val="20000"/>
        </a:spcBef>
        <a:buFont typeface="Arial"/>
        <a:buNone/>
        <a:defRPr sz="2000" kern="1200">
          <a:solidFill>
            <a:srgbClr val="585858"/>
          </a:solidFill>
          <a:latin typeface="+mn-lt"/>
          <a:ea typeface="+mn-ea"/>
          <a:cs typeface="+mn-cs"/>
        </a:defRPr>
      </a:lvl5pPr>
      <a:lvl6pPr marL="2514146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8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8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2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7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6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2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7703435" y="6420173"/>
            <a:ext cx="1318661" cy="338536"/>
          </a:xfrm>
          <a:prstGeom prst="rect">
            <a:avLst/>
          </a:prstGeom>
        </p:spPr>
        <p:txBody>
          <a:bodyPr wrap="square" lIns="91424" tIns="45711" rIns="91424" bIns="45711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b="1" dirty="0">
                <a:solidFill>
                  <a:prstClr val="black"/>
                </a:solidFill>
                <a:latin typeface="Arial Narrow Bold"/>
                <a:cs typeface="Arial Narrow Bold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80829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hf sldNum="0" hdr="0" dt="0"/>
  <p:txStyles>
    <p:titleStyle>
      <a:lvl1pPr algn="ctr" defTabSz="45711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457118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8" algn="l" defTabSz="457118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8" algn="l" defTabSz="457118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8" algn="l" defTabSz="457118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8" algn="l" defTabSz="457118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6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8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8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2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7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6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2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7703435" y="6420173"/>
            <a:ext cx="1318661" cy="338536"/>
          </a:xfrm>
          <a:prstGeom prst="rect">
            <a:avLst/>
          </a:prstGeom>
        </p:spPr>
        <p:txBody>
          <a:bodyPr wrap="square" lIns="91424" tIns="45711" rIns="91424" bIns="45711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b="1" dirty="0">
                <a:solidFill>
                  <a:prstClr val="black"/>
                </a:solidFill>
                <a:latin typeface="Arial Narrow Bold"/>
                <a:cs typeface="Arial Narrow Bold"/>
              </a:rPr>
              <a:t>2014</a:t>
            </a:r>
          </a:p>
        </p:txBody>
      </p:sp>
    </p:spTree>
    <p:extLst>
      <p:ext uri="{BB962C8B-B14F-4D97-AF65-F5344CB8AC3E}">
        <p14:creationId xmlns:p14="http://schemas.microsoft.com/office/powerpoint/2010/main" val="4115091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</p:sldLayoutIdLst>
  <p:hf sldNum="0" hdr="0" dt="0"/>
  <p:txStyles>
    <p:titleStyle>
      <a:lvl1pPr algn="ctr" defTabSz="45711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457118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8" algn="l" defTabSz="457118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8" algn="l" defTabSz="457118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8" algn="l" defTabSz="457118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8" algn="l" defTabSz="457118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6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8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8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2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7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6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2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7703435" y="6420173"/>
            <a:ext cx="1318661" cy="338536"/>
          </a:xfrm>
          <a:prstGeom prst="rect">
            <a:avLst/>
          </a:prstGeom>
        </p:spPr>
        <p:txBody>
          <a:bodyPr wrap="square" lIns="91424" tIns="45711" rIns="91424" bIns="45711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b="1" dirty="0">
                <a:solidFill>
                  <a:prstClr val="black"/>
                </a:solidFill>
                <a:latin typeface="Arial Narrow Bold"/>
                <a:cs typeface="Arial Narrow Bold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465510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</p:sldLayoutIdLst>
  <p:hf sldNum="0" hdr="0" dt="0"/>
  <p:txStyles>
    <p:titleStyle>
      <a:lvl1pPr algn="ctr" defTabSz="45711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457118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8" algn="l" defTabSz="457118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8" algn="l" defTabSz="457118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8" algn="l" defTabSz="457118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8" algn="l" defTabSz="457118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6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8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8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2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7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6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2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7703435" y="6420173"/>
            <a:ext cx="1318661" cy="338536"/>
          </a:xfrm>
          <a:prstGeom prst="rect">
            <a:avLst/>
          </a:prstGeom>
        </p:spPr>
        <p:txBody>
          <a:bodyPr wrap="square" lIns="91424" tIns="45711" rIns="91424" bIns="45711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b="1" dirty="0">
                <a:solidFill>
                  <a:prstClr val="black"/>
                </a:solidFill>
                <a:latin typeface="Arial Narrow Bold"/>
                <a:cs typeface="Arial Narrow Bold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2231392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</p:sldLayoutIdLst>
  <p:hf sldNum="0" hdr="0" dt="0"/>
  <p:txStyles>
    <p:titleStyle>
      <a:lvl1pPr algn="ctr" defTabSz="45711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8" indent="-342838" algn="l" defTabSz="457118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6" indent="-285698" algn="l" defTabSz="457118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4" indent="-228558" algn="l" defTabSz="457118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1" indent="-228558" algn="l" defTabSz="457118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29" indent="-228558" algn="l" defTabSz="457118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46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8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8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2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7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6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2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7703435" y="6420173"/>
            <a:ext cx="1318661" cy="338536"/>
          </a:xfrm>
          <a:prstGeom prst="rect">
            <a:avLst/>
          </a:prstGeom>
        </p:spPr>
        <p:txBody>
          <a:bodyPr wrap="square" lIns="91424" tIns="45711" rIns="91424" bIns="45711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b="1" dirty="0">
                <a:solidFill>
                  <a:prstClr val="black"/>
                </a:solidFill>
                <a:latin typeface="Arial Narrow Bold"/>
                <a:cs typeface="Arial Narrow Bold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3919212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7" r:id="rId2"/>
    <p:sldLayoutId id="2147483758" r:id="rId3"/>
  </p:sldLayoutIdLst>
  <p:hf sldNum="0" hdr="0" dt="0"/>
  <p:txStyles>
    <p:titleStyle>
      <a:lvl1pPr algn="ctr" defTabSz="45711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457118" rtl="0" eaLnBrk="1" latinLnBrk="0" hangingPunct="1">
        <a:spcBef>
          <a:spcPct val="20000"/>
        </a:spcBef>
        <a:buFont typeface="Arial"/>
        <a:buNone/>
        <a:defRPr sz="3200" kern="1200">
          <a:solidFill>
            <a:srgbClr val="585858"/>
          </a:solidFill>
          <a:latin typeface="+mn-lt"/>
          <a:ea typeface="+mn-ea"/>
          <a:cs typeface="+mn-cs"/>
        </a:defRPr>
      </a:lvl1pPr>
      <a:lvl2pPr marL="457118" indent="0" algn="l" defTabSz="457118" rtl="0" eaLnBrk="1" latinLnBrk="0" hangingPunct="1">
        <a:spcBef>
          <a:spcPct val="20000"/>
        </a:spcBef>
        <a:buFont typeface="Arial"/>
        <a:buNone/>
        <a:defRPr sz="2800" kern="1200">
          <a:solidFill>
            <a:srgbClr val="585858"/>
          </a:solidFill>
          <a:latin typeface="+mn-lt"/>
          <a:ea typeface="+mn-ea"/>
          <a:cs typeface="+mn-cs"/>
        </a:defRPr>
      </a:lvl2pPr>
      <a:lvl3pPr marL="914235" indent="0" algn="l" defTabSz="457118" rtl="0" eaLnBrk="1" latinLnBrk="0" hangingPunct="1">
        <a:spcBef>
          <a:spcPct val="20000"/>
        </a:spcBef>
        <a:buFont typeface="Arial"/>
        <a:buNone/>
        <a:defRPr sz="2400" kern="1200">
          <a:solidFill>
            <a:srgbClr val="585858"/>
          </a:solidFill>
          <a:latin typeface="+mn-lt"/>
          <a:ea typeface="+mn-ea"/>
          <a:cs typeface="+mn-cs"/>
        </a:defRPr>
      </a:lvl3pPr>
      <a:lvl4pPr marL="1371352" indent="0" algn="l" defTabSz="457118" rtl="0" eaLnBrk="1" latinLnBrk="0" hangingPunct="1">
        <a:spcBef>
          <a:spcPct val="20000"/>
        </a:spcBef>
        <a:buFont typeface="Arial"/>
        <a:buNone/>
        <a:defRPr sz="2000" kern="1200">
          <a:solidFill>
            <a:srgbClr val="585858"/>
          </a:solidFill>
          <a:latin typeface="+mn-lt"/>
          <a:ea typeface="+mn-ea"/>
          <a:cs typeface="+mn-cs"/>
        </a:defRPr>
      </a:lvl4pPr>
      <a:lvl5pPr marL="1828470" indent="0" algn="l" defTabSz="457118" rtl="0" eaLnBrk="1" latinLnBrk="0" hangingPunct="1">
        <a:spcBef>
          <a:spcPct val="20000"/>
        </a:spcBef>
        <a:buFont typeface="Arial"/>
        <a:buNone/>
        <a:defRPr sz="2000" kern="1200">
          <a:solidFill>
            <a:srgbClr val="585858"/>
          </a:solidFill>
          <a:latin typeface="+mn-lt"/>
          <a:ea typeface="+mn-ea"/>
          <a:cs typeface="+mn-cs"/>
        </a:defRPr>
      </a:lvl5pPr>
      <a:lvl6pPr marL="2514146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64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82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98" indent="-228558" algn="l" defTabSz="45711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8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5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2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87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06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22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40" algn="l" defTabSz="4571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381000" y="3429000"/>
            <a:ext cx="9753600" cy="990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pt-BR" dirty="0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19459" name="Rectangle 10"/>
          <p:cNvSpPr txBox="1">
            <a:spLocks noChangeArrowheads="1"/>
          </p:cNvSpPr>
          <p:nvPr/>
        </p:nvSpPr>
        <p:spPr bwMode="auto">
          <a:xfrm>
            <a:off x="576774" y="3407390"/>
            <a:ext cx="6738425" cy="274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9pPr>
          </a:lstStyle>
          <a:p>
            <a:pPr algn="ctr" eaLnBrk="1" hangingPunct="1">
              <a:spcAft>
                <a:spcPts val="2400"/>
              </a:spcAft>
            </a:pPr>
            <a:r>
              <a:rPr lang="pt-BR" altLang="pt-BR" sz="3200" b="1" dirty="0">
                <a:solidFill>
                  <a:schemeClr val="bg1"/>
                </a:solidFill>
                <a:latin typeface="Arial Narrow Bold" pitchFamily="-84" charset="0"/>
              </a:rPr>
              <a:t>COMO FUNCIONA UM CLUBE SATÉLITE</a:t>
            </a:r>
          </a:p>
          <a:p>
            <a:pPr eaLnBrk="1" hangingPunct="1"/>
            <a:endParaRPr lang="en-US" altLang="pt-BR" sz="2000" b="1" dirty="0">
              <a:solidFill>
                <a:srgbClr val="005DAA"/>
              </a:solidFill>
              <a:latin typeface="Georgia" pitchFamily="18" charset="0"/>
            </a:endParaRPr>
          </a:p>
          <a:p>
            <a:pPr algn="ctr" eaLnBrk="1" hangingPunct="1"/>
            <a:r>
              <a:rPr lang="en-US" altLang="pt-BR" sz="2000" b="1" dirty="0">
                <a:solidFill>
                  <a:srgbClr val="005DAA"/>
                </a:solidFill>
                <a:latin typeface="Georgia" pitchFamily="18" charset="0"/>
              </a:rPr>
              <a:t> </a:t>
            </a:r>
            <a:r>
              <a:rPr lang="en-US" altLang="pt-BR" b="1" dirty="0">
                <a:solidFill>
                  <a:srgbClr val="005DAA"/>
                </a:solidFill>
                <a:latin typeface="Georgia" pitchFamily="18" charset="0"/>
              </a:rPr>
              <a:t>MELHORES PRÁTICAS </a:t>
            </a:r>
          </a:p>
          <a:p>
            <a:pPr algn="ctr" eaLnBrk="1" hangingPunct="1"/>
            <a:r>
              <a:rPr lang="en-US" altLang="pt-BR" b="1" dirty="0">
                <a:solidFill>
                  <a:srgbClr val="005DAA"/>
                </a:solidFill>
                <a:latin typeface="Georgia" pitchFamily="18" charset="0"/>
              </a:rPr>
              <a:t>PARA ADMINISTRAR O</a:t>
            </a:r>
          </a:p>
          <a:p>
            <a:pPr algn="ctr" eaLnBrk="1" hangingPunct="1"/>
            <a:r>
              <a:rPr lang="en-US" altLang="pt-BR" b="1" dirty="0">
                <a:solidFill>
                  <a:srgbClr val="005DAA"/>
                </a:solidFill>
                <a:latin typeface="Georgia" pitchFamily="18" charset="0"/>
              </a:rPr>
              <a:t>CLUBE SATÉLITE E SEU PADRINHO </a:t>
            </a:r>
          </a:p>
          <a:p>
            <a:pPr algn="ctr" eaLnBrk="1" hangingPunct="1"/>
            <a:endParaRPr lang="en-US" altLang="pt-BR" sz="2000" b="1" dirty="0">
              <a:solidFill>
                <a:srgbClr val="005DAA"/>
              </a:solidFill>
              <a:latin typeface="Georgia" pitchFamily="18" charset="0"/>
            </a:endParaRPr>
          </a:p>
          <a:p>
            <a:pPr algn="ctr" eaLnBrk="1" hangingPunct="1"/>
            <a:r>
              <a:rPr lang="en-US" altLang="pt-BR" sz="2000" b="1" dirty="0">
                <a:solidFill>
                  <a:srgbClr val="005DAA"/>
                </a:solidFill>
                <a:latin typeface="Georgia" pitchFamily="18" charset="0"/>
              </a:rPr>
              <a:t>                 Autor da </a:t>
            </a:r>
            <a:r>
              <a:rPr lang="en-US" altLang="pt-BR" sz="2000" b="1" dirty="0" err="1">
                <a:solidFill>
                  <a:srgbClr val="005DAA"/>
                </a:solidFill>
                <a:latin typeface="Georgia" pitchFamily="18" charset="0"/>
              </a:rPr>
              <a:t>apresentação</a:t>
            </a:r>
            <a:r>
              <a:rPr lang="en-US" altLang="pt-BR" sz="2000" b="1" dirty="0">
                <a:solidFill>
                  <a:srgbClr val="005DAA"/>
                </a:solidFill>
                <a:latin typeface="Georgia" pitchFamily="18" charset="0"/>
              </a:rPr>
              <a:t>: Antônio Zago  </a:t>
            </a:r>
          </a:p>
          <a:p>
            <a:pPr algn="ctr" eaLnBrk="1" hangingPunct="1"/>
            <a:endParaRPr lang="en-US" altLang="pt-BR" b="1" dirty="0">
              <a:solidFill>
                <a:srgbClr val="005DAA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780816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668440"/>
            <a:ext cx="8229600" cy="4525963"/>
          </a:xfrm>
        </p:spPr>
        <p:txBody>
          <a:bodyPr/>
          <a:lstStyle/>
          <a:p>
            <a:pPr algn="ctr"/>
            <a:endParaRPr lang="pt-BR" b="1" dirty="0"/>
          </a:p>
          <a:p>
            <a:endParaRPr lang="pt-BR" sz="2800" b="1" dirty="0">
              <a:solidFill>
                <a:srgbClr val="0000FF"/>
              </a:solidFill>
            </a:endParaRPr>
          </a:p>
          <a:p>
            <a:endParaRPr lang="pt-BR" sz="2800" b="1" dirty="0">
              <a:solidFill>
                <a:srgbClr val="0000FF"/>
              </a:solidFill>
            </a:endParaRPr>
          </a:p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7183"/>
          </a:xfrm>
        </p:spPr>
        <p:txBody>
          <a:bodyPr/>
          <a:lstStyle/>
          <a:p>
            <a:r>
              <a:rPr lang="pt-BR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Nosso Satélite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842" y="1091821"/>
            <a:ext cx="9536000" cy="53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871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281207"/>
          </a:xfrm>
        </p:spPr>
        <p:txBody>
          <a:bodyPr/>
          <a:lstStyle/>
          <a:p>
            <a:r>
              <a:rPr lang="pt-BR" sz="3600" dirty="0">
                <a:solidFill>
                  <a:srgbClr val="3405AB"/>
                </a:solidFill>
                <a:latin typeface="Goudy Stout" pitchFamily="18" charset="0"/>
              </a:rPr>
              <a:t>Premonição de</a:t>
            </a:r>
            <a:br>
              <a:rPr lang="pt-BR" sz="3600" dirty="0">
                <a:solidFill>
                  <a:srgbClr val="3405AB"/>
                </a:solidFill>
                <a:latin typeface="Goudy Stout" pitchFamily="18" charset="0"/>
              </a:rPr>
            </a:br>
            <a:r>
              <a:rPr lang="pt-BR" sz="3600" dirty="0">
                <a:solidFill>
                  <a:srgbClr val="3405AB"/>
                </a:solidFill>
                <a:latin typeface="Goudy Stout" pitchFamily="18" charset="0"/>
              </a:rPr>
              <a:t>paul </a:t>
            </a:r>
            <a:r>
              <a:rPr lang="pt-BR" sz="3600" dirty="0" err="1">
                <a:solidFill>
                  <a:srgbClr val="3405AB"/>
                </a:solidFill>
                <a:latin typeface="Goudy Stout" pitchFamily="18" charset="0"/>
              </a:rPr>
              <a:t>harris</a:t>
            </a:r>
            <a:r>
              <a:rPr lang="pt-BR" sz="3600" dirty="0">
                <a:solidFill>
                  <a:srgbClr val="3405AB"/>
                </a:solidFill>
                <a:latin typeface="Goudy Stout" pitchFamily="18" charset="0"/>
              </a:rPr>
              <a:t> 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457200" y="1555844"/>
            <a:ext cx="8229600" cy="4449171"/>
          </a:xfrm>
        </p:spPr>
        <p:txBody>
          <a:bodyPr/>
          <a:lstStyle/>
          <a:p>
            <a:pPr algn="ctr"/>
            <a:r>
              <a:rPr lang="pt-BR" sz="3600" b="1" dirty="0">
                <a:latin typeface="Bohemian typewriter" pitchFamily="2" charset="0"/>
                <a:cs typeface="Times New Roman" pitchFamily="18" charset="0"/>
              </a:rPr>
              <a:t>“Este é um mundo em mudanças. </a:t>
            </a:r>
          </a:p>
          <a:p>
            <a:pPr algn="ctr"/>
            <a:r>
              <a:rPr lang="pt-BR" sz="3600" b="1" dirty="0">
                <a:latin typeface="Bohemian typewriter" pitchFamily="2" charset="0"/>
                <a:cs typeface="Times New Roman" pitchFamily="18" charset="0"/>
              </a:rPr>
              <a:t>Nós devemos estar preparados para mudar com ele. </a:t>
            </a:r>
          </a:p>
          <a:p>
            <a:pPr algn="ctr"/>
            <a:r>
              <a:rPr lang="pt-BR" sz="3600" b="1" dirty="0">
                <a:latin typeface="Bohemian typewriter" pitchFamily="2" charset="0"/>
                <a:cs typeface="Times New Roman" pitchFamily="18" charset="0"/>
              </a:rPr>
              <a:t>A história do Rotary terá que ser reescrita por muitas vezes “</a:t>
            </a:r>
          </a:p>
          <a:p>
            <a:pPr algn="ctr"/>
            <a:r>
              <a:rPr lang="pt-BR" sz="3600" b="1" dirty="0">
                <a:latin typeface="Bohemian typewriter" pitchFamily="2" charset="0"/>
                <a:cs typeface="Times New Roman" pitchFamily="18" charset="0"/>
              </a:rPr>
              <a:t>Mudança esplêndida COL 2016 e 2019</a:t>
            </a:r>
          </a:p>
          <a:p>
            <a:pPr algn="ctr"/>
            <a:r>
              <a:rPr lang="pt-BR" sz="3600" b="1" dirty="0">
                <a:solidFill>
                  <a:srgbClr val="0000FF"/>
                </a:solidFill>
                <a:latin typeface="Bohemian typewriter" pitchFamily="2" charset="0"/>
                <a:cs typeface="Times New Roman" pitchFamily="18" charset="0"/>
              </a:rPr>
              <a:t>INOVAÇÃO E FLEXIBILIDADE </a:t>
            </a:r>
            <a:endParaRPr lang="pt-BR" sz="105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pt-BR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306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281207"/>
          </a:xfrm>
        </p:spPr>
        <p:txBody>
          <a:bodyPr/>
          <a:lstStyle/>
          <a:p>
            <a:endParaRPr lang="pt-BR" sz="3600" dirty="0">
              <a:solidFill>
                <a:srgbClr val="3405AB"/>
              </a:solidFill>
              <a:latin typeface="Goudy Stout" pitchFamily="18" charset="0"/>
            </a:endParaRPr>
          </a:p>
        </p:txBody>
      </p:sp>
      <p:pic>
        <p:nvPicPr>
          <p:cNvPr id="3" name="Espaço Reservado para Conteúdo 2">
            <a:extLst>
              <a:ext uri="{FF2B5EF4-FFF2-40B4-BE49-F238E27FC236}">
                <a16:creationId xmlns:a16="http://schemas.microsoft.com/office/drawing/2014/main" xmlns="" id="{8765D8D5-F503-426E-AA81-637505D15B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29127" y="-279860"/>
            <a:ext cx="7380000" cy="7417720"/>
          </a:xfrm>
        </p:spPr>
      </p:pic>
      <p:pic>
        <p:nvPicPr>
          <p:cNvPr id="4" name="TRILHA ODISSEIA">
            <a:hlinkClick r:id="" action="ppaction://media"/>
            <a:extLst>
              <a:ext uri="{FF2B5EF4-FFF2-40B4-BE49-F238E27FC236}">
                <a16:creationId xmlns:a16="http://schemas.microsoft.com/office/drawing/2014/main" xmlns="" id="{02C21A59-D6F2-40F0-9F3A-E7925210C5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373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4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190" y="0"/>
            <a:ext cx="6192000" cy="6965222"/>
          </a:xfrm>
          <a:prstGeom prst="rect">
            <a:avLst/>
          </a:prstGeom>
        </p:spPr>
      </p:pic>
      <p:pic>
        <p:nvPicPr>
          <p:cNvPr id="2" name="TRILHA ODISSEI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16790" y="6248400"/>
            <a:ext cx="609600" cy="609600"/>
          </a:xfrm>
          <a:prstGeom prst="rect">
            <a:avLst/>
          </a:prstGeom>
        </p:spPr>
      </p:pic>
      <p:pic>
        <p:nvPicPr>
          <p:cNvPr id="4" name="TRILHA ODISSEI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525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55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55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xmlns="" id="{944DB7EB-7A73-4458-97EC-A3F5C8953A4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altLang="pt-BR">
                <a:latin typeface="Arial Narrow" panose="020B0606020202030204" pitchFamily="34" charset="0"/>
              </a:rPr>
              <a:t> </a:t>
            </a:r>
            <a:r>
              <a:rPr lang="en-US" altLang="pt-BR" sz="3200" b="1">
                <a:latin typeface="Arial Narrow" panose="020B0606020202030204" pitchFamily="34" charset="0"/>
              </a:rPr>
              <a:t>CONTEÚDO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EA83453-029F-44FA-B676-4C33565E08B4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7200" y="1219200"/>
            <a:ext cx="8229600" cy="4840637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panose="020B0604020202020204" pitchFamily="34" charset="0"/>
              <a:buNone/>
              <a:defRPr/>
            </a:pPr>
            <a:endParaRPr lang="en-US" altLang="pt-BR" sz="1600" dirty="0">
              <a:latin typeface="Georgia" panose="02040502050405020303" pitchFamily="18" charset="0"/>
            </a:endParaRPr>
          </a:p>
          <a:p>
            <a:pPr algn="ctr">
              <a:buFont typeface="Wingdings" panose="05000000000000000000" pitchFamily="2" charset="2"/>
              <a:buChar char="v"/>
              <a:defRPr/>
            </a:pPr>
            <a:r>
              <a:rPr lang="en-US" altLang="pt-BR" sz="2800" dirty="0">
                <a:latin typeface="Georgia" panose="02040502050405020303" pitchFamily="18" charset="0"/>
              </a:rPr>
              <a:t> </a:t>
            </a:r>
            <a:r>
              <a:rPr lang="pt-BR" altLang="pt-BR" sz="2800" dirty="0">
                <a:latin typeface="Arial Narrow" panose="020B0606020202030204" pitchFamily="34" charset="0"/>
              </a:rPr>
              <a:t>Como Funciona o Rotary Club Satélite?</a:t>
            </a:r>
          </a:p>
          <a:p>
            <a:pPr algn="ctr">
              <a:buFont typeface="Wingdings" panose="05000000000000000000" pitchFamily="2" charset="2"/>
              <a:buChar char="v"/>
              <a:defRPr/>
            </a:pPr>
            <a:r>
              <a:rPr lang="pt-BR" altLang="pt-BR" sz="2800" dirty="0">
                <a:latin typeface="Arial Narrow" panose="020B0606020202030204" pitchFamily="34" charset="0"/>
              </a:rPr>
              <a:t> Relacionamento com o Padrinho</a:t>
            </a:r>
          </a:p>
          <a:p>
            <a:pPr algn="ctr">
              <a:buFont typeface="Wingdings" panose="05000000000000000000" pitchFamily="2" charset="2"/>
              <a:buChar char="v"/>
              <a:defRPr/>
            </a:pPr>
            <a:r>
              <a:rPr lang="pt-BR" altLang="pt-BR" sz="2800" dirty="0">
                <a:latin typeface="Arial Narrow" panose="020B0606020202030204" pitchFamily="34" charset="0"/>
              </a:rPr>
              <a:t>Boas Práticas para Administrar</a:t>
            </a:r>
          </a:p>
          <a:p>
            <a:pPr algn="ctr">
              <a:buFont typeface="Wingdings" panose="05000000000000000000" pitchFamily="2" charset="2"/>
              <a:buChar char="v"/>
              <a:defRPr/>
            </a:pPr>
            <a:r>
              <a:rPr lang="pt-BR" altLang="pt-BR" sz="2800" dirty="0">
                <a:latin typeface="Arial Narrow" panose="020B0606020202030204" pitchFamily="34" charset="0"/>
              </a:rPr>
              <a:t>Estatutos do Rotary Club Padrinho</a:t>
            </a:r>
          </a:p>
          <a:p>
            <a:pPr algn="ctr">
              <a:buFont typeface="Wingdings" panose="05000000000000000000" pitchFamily="2" charset="2"/>
              <a:buChar char="v"/>
              <a:defRPr/>
            </a:pPr>
            <a:r>
              <a:rPr lang="pt-BR" altLang="pt-BR" sz="2800" dirty="0">
                <a:latin typeface="Arial Narrow" panose="020B0606020202030204" pitchFamily="34" charset="0"/>
              </a:rPr>
              <a:t> Regimento Interno do Clube Padrinho e Satélite</a:t>
            </a:r>
          </a:p>
          <a:p>
            <a:pPr algn="ctr">
              <a:buFont typeface="Wingdings" panose="05000000000000000000" pitchFamily="2" charset="2"/>
              <a:buChar char="v"/>
              <a:defRPr/>
            </a:pPr>
            <a:r>
              <a:rPr lang="pt-BR" altLang="pt-BR" sz="2800" dirty="0">
                <a:latin typeface="Arial Narrow" panose="020B0606020202030204" pitchFamily="34" charset="0"/>
              </a:rPr>
              <a:t> Processo Admissão e Exclusão Associado Satélite</a:t>
            </a:r>
          </a:p>
          <a:p>
            <a:pPr algn="ctr">
              <a:buFont typeface="Wingdings" panose="05000000000000000000" pitchFamily="2" charset="2"/>
              <a:buChar char="v"/>
              <a:defRPr/>
            </a:pPr>
            <a:r>
              <a:rPr lang="pt-BR" altLang="pt-BR" sz="2800" dirty="0">
                <a:latin typeface="Arial Narrow" panose="020B0606020202030204" pitchFamily="34" charset="0"/>
              </a:rPr>
              <a:t> Generosidade</a:t>
            </a:r>
          </a:p>
          <a:p>
            <a:pPr algn="ctr">
              <a:buFont typeface="Wingdings" panose="05000000000000000000" pitchFamily="2" charset="2"/>
              <a:buChar char="v"/>
              <a:defRPr/>
            </a:pPr>
            <a:r>
              <a:rPr lang="pt-BR" altLang="pt-BR" sz="2800" dirty="0">
                <a:latin typeface="Arial Narrow" panose="020B0606020202030204" pitchFamily="34" charset="0"/>
              </a:rPr>
              <a:t>Perguntas e respostas</a:t>
            </a:r>
          </a:p>
          <a:p>
            <a:pPr marL="0" indent="0" eaLnBrk="1" hangingPunct="1">
              <a:defRPr/>
            </a:pPr>
            <a:endParaRPr lang="en-US" altLang="pt-BR" sz="1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06607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223890"/>
            <a:ext cx="8229600" cy="4970514"/>
          </a:xfrm>
        </p:spPr>
        <p:txBody>
          <a:bodyPr/>
          <a:lstStyle/>
          <a:p>
            <a:r>
              <a:rPr lang="pt-BR" dirty="0"/>
              <a:t>Assim como todos os Rotary Clubes, os satélites realizam reuniões periódicas,</a:t>
            </a:r>
          </a:p>
          <a:p>
            <a:r>
              <a:rPr lang="pt-BR" dirty="0"/>
              <a:t>possuem Regimento Interno, diretoria e realizam projetos humanitários. </a:t>
            </a:r>
          </a:p>
          <a:p>
            <a:r>
              <a:rPr lang="pt-BR" dirty="0"/>
              <a:t>Cada satélite é apadrinhado e apoiado por um clube tradicional e seus associados também são rotarianos. </a:t>
            </a:r>
          </a:p>
          <a:p>
            <a:r>
              <a:rPr lang="pt-BR" dirty="0"/>
              <a:t>Porém, oficialmente eles pertencem ao clube padrinho.</a:t>
            </a:r>
            <a:endParaRPr lang="pt-BR" b="1" dirty="0"/>
          </a:p>
          <a:p>
            <a:endParaRPr lang="pt-BR" sz="2800" b="1" dirty="0">
              <a:solidFill>
                <a:srgbClr val="0000FF"/>
              </a:solidFill>
            </a:endParaRPr>
          </a:p>
          <a:p>
            <a:endParaRPr lang="pt-BR" sz="2800" b="1" dirty="0">
              <a:solidFill>
                <a:srgbClr val="0000FF"/>
              </a:solidFill>
            </a:endParaRPr>
          </a:p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Como Funciona o Clube Satélite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50704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900332"/>
            <a:ext cx="8229600" cy="5050091"/>
          </a:xfrm>
        </p:spPr>
        <p:txBody>
          <a:bodyPr/>
          <a:lstStyle/>
          <a:p>
            <a:r>
              <a:rPr lang="pt-BR" sz="2400" dirty="0"/>
              <a:t>• inferior a um Rotary Club </a:t>
            </a:r>
          </a:p>
          <a:p>
            <a:r>
              <a:rPr lang="pt-BR" sz="2400" dirty="0"/>
              <a:t>(seus associados também são rotarianos)</a:t>
            </a:r>
          </a:p>
          <a:p>
            <a:endParaRPr lang="pt-BR" sz="2400" dirty="0"/>
          </a:p>
          <a:p>
            <a:r>
              <a:rPr lang="pt-BR" sz="2400" dirty="0"/>
              <a:t>• um clube separado</a:t>
            </a:r>
          </a:p>
          <a:p>
            <a:r>
              <a:rPr lang="pt-BR" sz="2400" dirty="0"/>
              <a:t> (o clube satélite deve ter um Rotary Club como padrinho)</a:t>
            </a:r>
          </a:p>
          <a:p>
            <a:endParaRPr lang="pt-BR" sz="2400" dirty="0"/>
          </a:p>
          <a:p>
            <a:r>
              <a:rPr lang="pt-BR" sz="2400" dirty="0"/>
              <a:t>• um Rotaract Club (porém, </a:t>
            </a:r>
            <a:r>
              <a:rPr lang="pt-BR" sz="2400" dirty="0" err="1"/>
              <a:t>rotaractianos</a:t>
            </a:r>
            <a:r>
              <a:rPr lang="pt-BR" sz="2400" dirty="0"/>
              <a:t> podem formar</a:t>
            </a:r>
          </a:p>
          <a:p>
            <a:r>
              <a:rPr lang="pt-BR" sz="2400" dirty="0"/>
              <a:t>ou se associar a um clube satélite)</a:t>
            </a:r>
          </a:p>
          <a:p>
            <a:endParaRPr lang="pt-BR" sz="2400" dirty="0"/>
          </a:p>
          <a:p>
            <a:r>
              <a:rPr lang="pt-BR" sz="2400" dirty="0"/>
              <a:t>• a solução para um clube com dificuldades </a:t>
            </a:r>
          </a:p>
          <a:p>
            <a:r>
              <a:rPr lang="pt-BR" sz="2400" dirty="0"/>
              <a:t>( indicar a solução)</a:t>
            </a:r>
            <a:endParaRPr lang="pt-BR" altLang="pt-BR" sz="2400" b="1" dirty="0">
              <a:solidFill>
                <a:srgbClr val="0000FF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endParaRPr lang="pt-BR" sz="2000" dirty="0">
              <a:latin typeface="Times New Roman" pitchFamily="18" charset="0"/>
              <a:cs typeface="Times New Roman" pitchFamily="18" charset="0"/>
            </a:endParaRPr>
          </a:p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4507"/>
          </a:xfrm>
        </p:spPr>
        <p:txBody>
          <a:bodyPr/>
          <a:lstStyle/>
          <a:p>
            <a:r>
              <a:rPr lang="pt-BR" sz="3600" b="1" dirty="0">
                <a:solidFill>
                  <a:srgbClr val="0000FF"/>
                </a:solidFill>
              </a:rPr>
              <a:t>Um Clube Satélite Não é: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5605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548640" y="900878"/>
            <a:ext cx="8229600" cy="5199672"/>
          </a:xfrm>
        </p:spPr>
        <p:txBody>
          <a:bodyPr/>
          <a:lstStyle/>
          <a:p>
            <a:endParaRPr lang="pt-BR" dirty="0"/>
          </a:p>
          <a:p>
            <a:r>
              <a:rPr lang="pt-BR" dirty="0"/>
              <a:t>Clubes satélites bem-sucedidos fazem reuniões periódicas com seus padrinhos.</a:t>
            </a:r>
          </a:p>
          <a:p>
            <a:r>
              <a:rPr lang="pt-BR" dirty="0"/>
              <a:t>Esta conexão ajuda ambos os clubes a trabalharem juntos e oferecerem</a:t>
            </a:r>
          </a:p>
          <a:p>
            <a:r>
              <a:rPr lang="pt-BR" dirty="0"/>
              <a:t>experiências enriquecedoras e projetos significativos aos associados. Você pode</a:t>
            </a:r>
          </a:p>
          <a:p>
            <a:r>
              <a:rPr lang="pt-BR" dirty="0"/>
              <a:t>fazer tais reuniões on-line, usando aplicativos próprios para isso.</a:t>
            </a:r>
            <a:endParaRPr lang="pt-BR" dirty="0">
              <a:latin typeface="Cooper Black" pitchFamily="18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96948" y="422031"/>
            <a:ext cx="9247765" cy="872197"/>
          </a:xfrm>
        </p:spPr>
        <p:txBody>
          <a:bodyPr/>
          <a:lstStyle/>
          <a:p>
            <a:r>
              <a:rPr lang="pt-BR" sz="2800" b="1" dirty="0">
                <a:solidFill>
                  <a:srgbClr val="0000FF"/>
                </a:solidFill>
                <a:latin typeface="Cooper Black" pitchFamily="18" charset="0"/>
              </a:rPr>
              <a:t> </a:t>
            </a:r>
            <a:r>
              <a:rPr lang="pt-BR" sz="3200" b="1" dirty="0">
                <a:solidFill>
                  <a:srgbClr val="0000FF"/>
                </a:solidFill>
              </a:rPr>
              <a:t>RELACIONAMENTO COM O PADRINHO</a:t>
            </a:r>
            <a:r>
              <a:rPr lang="pt-BR" dirty="0"/>
              <a:t/>
            </a:r>
            <a:br>
              <a:rPr lang="pt-BR" dirty="0"/>
            </a:br>
            <a:r>
              <a:rPr lang="pt-BR" dirty="0">
                <a:solidFill>
                  <a:srgbClr val="0000FF"/>
                </a:solidFill>
                <a:latin typeface="Cooper Black" pitchFamily="18" charset="0"/>
              </a:rPr>
              <a:t/>
            </a:r>
            <a:br>
              <a:rPr lang="pt-BR" dirty="0">
                <a:solidFill>
                  <a:srgbClr val="0000FF"/>
                </a:solidFill>
                <a:latin typeface="Cooper Black" pitchFamily="18" charset="0"/>
              </a:rPr>
            </a:br>
            <a:r>
              <a:rPr lang="pt-BR" dirty="0">
                <a:solidFill>
                  <a:srgbClr val="0000FF"/>
                </a:solidFill>
                <a:latin typeface="Cooper Black" pitchFamily="18" charset="0"/>
              </a:rPr>
              <a:t/>
            </a:r>
            <a:br>
              <a:rPr lang="pt-BR" dirty="0">
                <a:solidFill>
                  <a:srgbClr val="0000FF"/>
                </a:solidFill>
                <a:latin typeface="Cooper Black" pitchFamily="18" charset="0"/>
              </a:rPr>
            </a:br>
            <a:r>
              <a:rPr lang="pt-BR" dirty="0">
                <a:solidFill>
                  <a:srgbClr val="0000FF"/>
                </a:solidFill>
                <a:latin typeface="Cooper Black" pitchFamily="18" charset="0"/>
              </a:rPr>
              <a:t/>
            </a:r>
            <a:br>
              <a:rPr lang="pt-BR" dirty="0">
                <a:solidFill>
                  <a:srgbClr val="0000FF"/>
                </a:solidFill>
                <a:latin typeface="Cooper Black" pitchFamily="18" charset="0"/>
              </a:rPr>
            </a:br>
            <a:r>
              <a:rPr lang="pt-BR" dirty="0">
                <a:solidFill>
                  <a:srgbClr val="0000FF"/>
                </a:solidFill>
                <a:latin typeface="Cooper Black" pitchFamily="18" charset="0"/>
              </a:rPr>
              <a:t/>
            </a:r>
            <a:br>
              <a:rPr lang="pt-BR" dirty="0">
                <a:solidFill>
                  <a:srgbClr val="0000FF"/>
                </a:solidFill>
                <a:latin typeface="Cooper Black" pitchFamily="18" charset="0"/>
              </a:rPr>
            </a:b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124200" y="6005016"/>
            <a:ext cx="2895600" cy="191068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1428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846162"/>
            <a:ext cx="8229600" cy="5102582"/>
          </a:xfrm>
        </p:spPr>
        <p:txBody>
          <a:bodyPr/>
          <a:lstStyle/>
          <a:p>
            <a:r>
              <a:rPr lang="pt-BR" sz="2800" dirty="0"/>
              <a:t>• Pedir para um associado do clube padrinho comparecer às reuniões do satélite durante o primeiro ano.</a:t>
            </a:r>
          </a:p>
          <a:p>
            <a:r>
              <a:rPr lang="pt-BR" sz="2800" dirty="0"/>
              <a:t>• Criar uma comissão no clube padrinho para apoiar o satélite e seus novos associados.</a:t>
            </a:r>
          </a:p>
          <a:p>
            <a:r>
              <a:rPr lang="pt-BR" sz="2800" dirty="0"/>
              <a:t>• Focar em projetos e ações sociais em vez de protocolos.</a:t>
            </a:r>
          </a:p>
          <a:p>
            <a:r>
              <a:rPr lang="pt-BR" sz="2800" dirty="0"/>
              <a:t>• Realizar reuniões Festivas conjuntas: Satélite/Padrinho, quando a situação permitir.</a:t>
            </a:r>
          </a:p>
          <a:p>
            <a:endParaRPr lang="pt-BR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165455"/>
            <a:ext cx="8229600" cy="743801"/>
          </a:xfrm>
        </p:spPr>
        <p:txBody>
          <a:bodyPr/>
          <a:lstStyle/>
          <a:p>
            <a:r>
              <a:rPr lang="pt-BR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Boas Práticas A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2614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846162"/>
            <a:ext cx="8229600" cy="5102582"/>
          </a:xfrm>
        </p:spPr>
        <p:txBody>
          <a:bodyPr/>
          <a:lstStyle/>
          <a:p>
            <a:endParaRPr lang="pt-BR" sz="2800" dirty="0"/>
          </a:p>
          <a:p>
            <a:r>
              <a:rPr lang="pt-BR" sz="2800" dirty="0"/>
              <a:t>• Convidar o presidente do clube satélite para participar das reuniões do conselho diretor do clube padrinho.</a:t>
            </a:r>
          </a:p>
          <a:p>
            <a:endParaRPr lang="pt-BR" sz="2800" dirty="0"/>
          </a:p>
          <a:p>
            <a:r>
              <a:rPr lang="pt-BR" sz="2800" dirty="0"/>
              <a:t>• Incentivar os associados do clube satélite a participarem de outros eventos rotários / Seminário, </a:t>
            </a:r>
            <a:r>
              <a:rPr lang="pt-BR" sz="2800" dirty="0" err="1"/>
              <a:t>Assembléia</a:t>
            </a:r>
            <a:r>
              <a:rPr lang="pt-BR" sz="2800" dirty="0"/>
              <a:t> e Conferência Distrital, Pets, </a:t>
            </a:r>
            <a:r>
              <a:rPr lang="pt-BR" sz="2800" dirty="0" err="1"/>
              <a:t>Sted</a:t>
            </a:r>
            <a:r>
              <a:rPr lang="pt-BR" sz="2800" dirty="0"/>
              <a:t>, Instituto Rotary, Convenção do R I para fazerem contatos e aprenderem mais sobre o impacto da organização no mundo.</a:t>
            </a:r>
          </a:p>
          <a:p>
            <a:endParaRPr lang="pt-BR" sz="2800" dirty="0"/>
          </a:p>
          <a:p>
            <a:endParaRPr lang="pt-BR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165455"/>
            <a:ext cx="8229600" cy="743801"/>
          </a:xfrm>
        </p:spPr>
        <p:txBody>
          <a:bodyPr/>
          <a:lstStyle/>
          <a:p>
            <a:r>
              <a:rPr lang="pt-BR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Boas Práticas B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7778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846162"/>
            <a:ext cx="8229600" cy="5102582"/>
          </a:xfrm>
        </p:spPr>
        <p:txBody>
          <a:bodyPr/>
          <a:lstStyle/>
          <a:p>
            <a:r>
              <a:rPr lang="pt-BR" dirty="0"/>
              <a:t>Os associados de clubes satélites tem acesso ao Meu Rotary da mesma forma que todos os outros rotarianos. </a:t>
            </a:r>
          </a:p>
          <a:p>
            <a:endParaRPr lang="pt-BR" sz="3000" dirty="0"/>
          </a:p>
          <a:p>
            <a:r>
              <a:rPr lang="pt-BR" sz="3000" dirty="0"/>
              <a:t>O relacionamento entre o clube padrinho e o satélite é permanente, onde o tesoureiro do Clube Padrinho deve receber do tesoureiro do  Clube Satélite, as  mensalidades dos associados do Satélite até que este se torne independente.</a:t>
            </a:r>
            <a:endParaRPr lang="pt-BR" sz="3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165455"/>
            <a:ext cx="8229600" cy="743801"/>
          </a:xfrm>
        </p:spPr>
        <p:txBody>
          <a:bodyPr/>
          <a:lstStyle/>
          <a:p>
            <a:r>
              <a:rPr lang="pt-BR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Boas Práticas C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6989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364566"/>
            <a:ext cx="8229600" cy="4584178"/>
          </a:xfrm>
        </p:spPr>
        <p:txBody>
          <a:bodyPr/>
          <a:lstStyle/>
          <a:p>
            <a:r>
              <a:rPr lang="pt-BR" dirty="0"/>
              <a:t>A) </a:t>
            </a:r>
            <a:r>
              <a:rPr lang="pt-BR" b="1" dirty="0"/>
              <a:t>Apenas o Clube padrinho pode excluir </a:t>
            </a:r>
            <a:r>
              <a:rPr lang="pt-BR" dirty="0"/>
              <a:t>membros do quadro associativo do satélite. </a:t>
            </a:r>
          </a:p>
          <a:p>
            <a:r>
              <a:rPr lang="pt-BR" dirty="0"/>
              <a:t>B) </a:t>
            </a:r>
            <a:r>
              <a:rPr lang="pt-BR" b="1" dirty="0"/>
              <a:t>Apenas o Clube Satélite pode incluir </a:t>
            </a:r>
            <a:r>
              <a:rPr lang="pt-BR" dirty="0"/>
              <a:t>novos associados ao seu quadro associativo, todavia, ainda de forma empírica, através do preenchimento de formulário que deverá ser encaminhado ao RIBO, conforme segue:</a:t>
            </a:r>
            <a:endParaRPr lang="pt-BR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165455"/>
            <a:ext cx="8229600" cy="1199111"/>
          </a:xfrm>
        </p:spPr>
        <p:txBody>
          <a:bodyPr/>
          <a:lstStyle/>
          <a:p>
            <a:r>
              <a:rPr lang="pt-BR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Processo de Admissão e Exclusão Associados do Satélite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4107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xmlns="" id="{BAC5F252-2EDC-4686-A2FD-A7E3500245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896545"/>
            <a:ext cx="8373453" cy="5796000"/>
          </a:xfr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165456"/>
            <a:ext cx="8229600" cy="537930"/>
          </a:xfrm>
        </p:spPr>
        <p:txBody>
          <a:bodyPr/>
          <a:lstStyle/>
          <a:p>
            <a:r>
              <a:rPr lang="pt-BR" sz="2400" b="1" dirty="0">
                <a:latin typeface="Times New Roman" pitchFamily="18" charset="0"/>
                <a:cs typeface="Times New Roman" pitchFamily="18" charset="0"/>
              </a:rPr>
              <a:t>Processo de Admissão de Associado ao Satélite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47927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/>
          </a:bodyPr>
          <a:lstStyle/>
          <a:p>
            <a:r>
              <a:rPr lang="pt-BR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Governadoria </a:t>
            </a:r>
            <a:br>
              <a:rPr lang="pt-BR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t-BR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de um Clube Satélite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 </a:t>
            </a:r>
          </a:p>
          <a:p>
            <a:r>
              <a:rPr lang="pt-BR" dirty="0"/>
              <a:t> </a:t>
            </a:r>
          </a:p>
          <a:p>
            <a:r>
              <a:rPr lang="pt-BR" dirty="0"/>
              <a:t>Embora permanece como Presidente do Clube Satélite no </a:t>
            </a:r>
            <a:r>
              <a:rPr lang="pt-BR" b="1" dirty="0"/>
              <a:t>Formulário de Pedido de Admissão Satélite, junto ao RI</a:t>
            </a:r>
          </a:p>
          <a:p>
            <a:r>
              <a:rPr lang="pt-BR" b="1" dirty="0"/>
              <a:t> </a:t>
            </a:r>
          </a:p>
          <a:p>
            <a:pPr marL="0" indent="0">
              <a:buNone/>
            </a:pPr>
            <a:endParaRPr lang="pt-B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958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0000"/>
          </a:xfrm>
        </p:spPr>
        <p:txBody>
          <a:bodyPr/>
          <a:lstStyle/>
          <a:p>
            <a:r>
              <a:rPr lang="pt-BR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FORMULÁRIO PEDIDO DE ADMISSÃO SATÉLITE</a:t>
            </a:r>
            <a:r>
              <a:rPr lang="pt-BR" sz="2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2800" b="1" dirty="0">
                <a:latin typeface="Times New Roman" pitchFamily="18" charset="0"/>
                <a:cs typeface="Times New Roman" pitchFamily="18" charset="0"/>
              </a:rPr>
            </a:br>
            <a:endParaRPr lang="pt-BR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xmlns="" id="{E519195E-EB57-4C90-AF25-C56FDFCF00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814638"/>
            <a:ext cx="8822770" cy="6300000"/>
          </a:xfrm>
        </p:spPr>
      </p:pic>
    </p:spTree>
    <p:extLst>
      <p:ext uri="{BB962C8B-B14F-4D97-AF65-F5344CB8AC3E}">
        <p14:creationId xmlns:p14="http://schemas.microsoft.com/office/powerpoint/2010/main" val="3193802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/>
          </a:bodyPr>
          <a:lstStyle/>
          <a:p>
            <a:r>
              <a:rPr lang="pt-BR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Governadoria </a:t>
            </a:r>
            <a:br>
              <a:rPr lang="pt-BR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t-BR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de um Clube Satélite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63040"/>
            <a:ext cx="8229600" cy="4663123"/>
          </a:xfrm>
        </p:spPr>
        <p:txBody>
          <a:bodyPr>
            <a:normAutofit fontScale="62500" lnSpcReduction="20000"/>
          </a:bodyPr>
          <a:lstStyle/>
          <a:p>
            <a:r>
              <a:rPr lang="pt-BR" dirty="0"/>
              <a:t> </a:t>
            </a:r>
          </a:p>
          <a:p>
            <a:endParaRPr lang="pt-BR" sz="4600" dirty="0"/>
          </a:p>
          <a:p>
            <a:r>
              <a:rPr lang="pt-BR" sz="4600" dirty="0"/>
              <a:t>O dirigente com o cargo mais alto do Clube Satélite é o CHAIR, e os outros dirigentes serão o último </a:t>
            </a:r>
            <a:r>
              <a:rPr lang="pt-BR" sz="4600" dirty="0" err="1"/>
              <a:t>Ex-Chair</a:t>
            </a:r>
            <a:r>
              <a:rPr lang="pt-BR" sz="4600" dirty="0"/>
              <a:t>, o </a:t>
            </a:r>
            <a:r>
              <a:rPr lang="pt-BR" sz="4600" dirty="0" err="1"/>
              <a:t>Chair</a:t>
            </a:r>
            <a:r>
              <a:rPr lang="pt-BR" sz="4600" dirty="0"/>
              <a:t> Eleito, o Secretário, o Tesoureiro e outros (de 4 a 6) membros para compor o seu Conselho Diretor </a:t>
            </a:r>
          </a:p>
          <a:p>
            <a:r>
              <a:rPr lang="pt-BR" sz="4100" dirty="0"/>
              <a:t> </a:t>
            </a:r>
          </a:p>
          <a:p>
            <a:r>
              <a:rPr lang="pt-BR" sz="4100" dirty="0"/>
              <a:t>Fundamento:</a:t>
            </a:r>
          </a:p>
          <a:p>
            <a:r>
              <a:rPr lang="pt-BR" sz="4100" dirty="0"/>
              <a:t>Estatutos do Rotary Club (Padrinho) Artigo 11, Seção 6 letra “b” </a:t>
            </a:r>
          </a:p>
          <a:p>
            <a:r>
              <a:rPr lang="pt-BR" dirty="0"/>
              <a:t> </a:t>
            </a:r>
          </a:p>
          <a:p>
            <a:pPr marL="0" indent="0">
              <a:buNone/>
            </a:pPr>
            <a:endParaRPr lang="pt-B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041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8126"/>
          </a:xfrm>
        </p:spPr>
        <p:txBody>
          <a:bodyPr/>
          <a:lstStyle/>
          <a:p>
            <a:r>
              <a:rPr lang="pt-BR" sz="2800" b="1" dirty="0">
                <a:latin typeface="Times New Roman" pitchFamily="18" charset="0"/>
                <a:cs typeface="Times New Roman" pitchFamily="18" charset="0"/>
              </a:rPr>
              <a:t>DOCUMENTOS ESTATUTARIOS</a:t>
            </a:r>
            <a:br>
              <a:rPr lang="pt-BR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pt-BR" sz="2800" b="1" dirty="0">
                <a:latin typeface="Times New Roman" pitchFamily="18" charset="0"/>
                <a:cs typeface="Times New Roman" pitchFamily="18" charset="0"/>
              </a:rPr>
              <a:t>CLUB PADRINHO Artigo 11</a:t>
            </a:r>
            <a:br>
              <a:rPr lang="pt-BR" sz="2800" b="1" dirty="0">
                <a:latin typeface="Times New Roman" pitchFamily="18" charset="0"/>
                <a:cs typeface="Times New Roman" pitchFamily="18" charset="0"/>
              </a:rPr>
            </a:br>
            <a:endParaRPr lang="pt-BR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xmlns="" id="{6CC0E738-612D-41E6-B855-B7BE0D5216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97163" y="1615362"/>
            <a:ext cx="9783123" cy="4968000"/>
          </a:xfrm>
        </p:spPr>
      </p:pic>
    </p:spTree>
    <p:extLst>
      <p:ext uri="{BB962C8B-B14F-4D97-AF65-F5344CB8AC3E}">
        <p14:creationId xmlns:p14="http://schemas.microsoft.com/office/powerpoint/2010/main" val="12865299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8126"/>
          </a:xfrm>
        </p:spPr>
        <p:txBody>
          <a:bodyPr/>
          <a:lstStyle/>
          <a:p>
            <a:r>
              <a:rPr lang="pt-BR" sz="2800" b="1" dirty="0">
                <a:latin typeface="Times New Roman" pitchFamily="18" charset="0"/>
                <a:cs typeface="Times New Roman" pitchFamily="18" charset="0"/>
              </a:rPr>
              <a:t>REGIMENTO INTERNO PADRINHO</a:t>
            </a:r>
            <a:br>
              <a:rPr lang="pt-BR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pt-BR" sz="2800" b="1" dirty="0">
                <a:latin typeface="Times New Roman" pitchFamily="18" charset="0"/>
                <a:cs typeface="Times New Roman" pitchFamily="18" charset="0"/>
              </a:rPr>
              <a:t>Artigo 2</a:t>
            </a:r>
            <a:br>
              <a:rPr lang="pt-BR" sz="2800" b="1" dirty="0">
                <a:latin typeface="Times New Roman" pitchFamily="18" charset="0"/>
                <a:cs typeface="Times New Roman" pitchFamily="18" charset="0"/>
              </a:rPr>
            </a:br>
            <a:endParaRPr lang="pt-BR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xmlns="" id="{FFFF0906-5F7E-44BB-A4F0-FE8345AB62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89586" y="1780876"/>
            <a:ext cx="10971417" cy="3600000"/>
          </a:xfrm>
        </p:spPr>
      </p:pic>
    </p:spTree>
    <p:extLst>
      <p:ext uri="{BB962C8B-B14F-4D97-AF65-F5344CB8AC3E}">
        <p14:creationId xmlns:p14="http://schemas.microsoft.com/office/powerpoint/2010/main" val="29806192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8126"/>
          </a:xfrm>
        </p:spPr>
        <p:txBody>
          <a:bodyPr/>
          <a:lstStyle/>
          <a:p>
            <a:r>
              <a:rPr lang="pt-BR" sz="2800" b="1" dirty="0">
                <a:latin typeface="Times New Roman" pitchFamily="18" charset="0"/>
                <a:cs typeface="Times New Roman" pitchFamily="18" charset="0"/>
              </a:rPr>
              <a:t>REGIMENTO INTERNO PADRINHO</a:t>
            </a:r>
            <a:br>
              <a:rPr lang="pt-BR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pt-BR" sz="2800" b="1" dirty="0">
                <a:latin typeface="Times New Roman" pitchFamily="18" charset="0"/>
                <a:cs typeface="Times New Roman" pitchFamily="18" charset="0"/>
              </a:rPr>
              <a:t>Artigo 7</a:t>
            </a:r>
            <a:br>
              <a:rPr lang="pt-BR" sz="2800" b="1" dirty="0">
                <a:latin typeface="Times New Roman" pitchFamily="18" charset="0"/>
                <a:cs typeface="Times New Roman" pitchFamily="18" charset="0"/>
              </a:rPr>
            </a:br>
            <a:endParaRPr lang="pt-BR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xmlns="" id="{CA0FB018-EAD2-43A1-9447-22C4F224DD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73119" y="1805980"/>
            <a:ext cx="9928846" cy="2808000"/>
          </a:xfrm>
        </p:spPr>
      </p:pic>
    </p:spTree>
    <p:extLst>
      <p:ext uri="{BB962C8B-B14F-4D97-AF65-F5344CB8AC3E}">
        <p14:creationId xmlns:p14="http://schemas.microsoft.com/office/powerpoint/2010/main" val="2910208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8126"/>
          </a:xfrm>
        </p:spPr>
        <p:txBody>
          <a:bodyPr/>
          <a:lstStyle/>
          <a:p>
            <a:r>
              <a:rPr lang="pt-BR" sz="2800" b="1" dirty="0">
                <a:latin typeface="Times New Roman" pitchFamily="18" charset="0"/>
                <a:cs typeface="Times New Roman" pitchFamily="18" charset="0"/>
              </a:rPr>
              <a:t>REGIMENTO INTERNO P/ AMBOS</a:t>
            </a:r>
            <a:br>
              <a:rPr lang="pt-BR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pt-BR" sz="2800" b="1" dirty="0">
                <a:latin typeface="Times New Roman" pitchFamily="18" charset="0"/>
                <a:cs typeface="Times New Roman" pitchFamily="18" charset="0"/>
              </a:rPr>
              <a:t>PADRINHO E SATÉLITE</a:t>
            </a:r>
            <a:br>
              <a:rPr lang="pt-BR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pt-BR" sz="2800" b="1" dirty="0">
                <a:latin typeface="Times New Roman" pitchFamily="18" charset="0"/>
                <a:cs typeface="Times New Roman" pitchFamily="18" charset="0"/>
              </a:rPr>
              <a:t>E SATÉLITE</a:t>
            </a:r>
            <a:br>
              <a:rPr lang="pt-BR" sz="2800" b="1" dirty="0">
                <a:latin typeface="Times New Roman" pitchFamily="18" charset="0"/>
                <a:cs typeface="Times New Roman" pitchFamily="18" charset="0"/>
              </a:rPr>
            </a:br>
            <a:endParaRPr lang="pt-BR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xmlns="" id="{BC2EF7BE-3193-4A75-9E7A-FAD5E26D31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223562"/>
            <a:ext cx="8396342" cy="6048000"/>
          </a:xfrm>
        </p:spPr>
      </p:pic>
    </p:spTree>
    <p:extLst>
      <p:ext uri="{BB962C8B-B14F-4D97-AF65-F5344CB8AC3E}">
        <p14:creationId xmlns:p14="http://schemas.microsoft.com/office/powerpoint/2010/main" val="40422491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CD03C7F-942F-4255-8FF7-2BB34C349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2800" dirty="0"/>
              <a:t>Altruísmo do Rotariano</a:t>
            </a:r>
            <a:r>
              <a:rPr lang="pt-BR" dirty="0"/>
              <a:t> </a:t>
            </a:r>
          </a:p>
        </p:txBody>
      </p:sp>
      <p:pic>
        <p:nvPicPr>
          <p:cNvPr id="4" name="A VT Dar de Si Antes">
            <a:hlinkClick r:id="" action="ppaction://media"/>
            <a:extLst>
              <a:ext uri="{FF2B5EF4-FFF2-40B4-BE49-F238E27FC236}">
                <a16:creationId xmlns:a16="http://schemas.microsoft.com/office/drawing/2014/main" xmlns="" id="{A6BEFE27-78FE-4E8D-9A4B-1BAAE116A37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7925" y="1219200"/>
            <a:ext cx="6789738" cy="4525963"/>
          </a:xfrm>
        </p:spPr>
      </p:pic>
    </p:spTree>
    <p:extLst>
      <p:ext uri="{BB962C8B-B14F-4D97-AF65-F5344CB8AC3E}">
        <p14:creationId xmlns:p14="http://schemas.microsoft.com/office/powerpoint/2010/main" val="1703077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3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6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Agrega Generosidade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  * </a:t>
            </a:r>
            <a:r>
              <a:rPr lang="pt-BR" sz="3600" b="1" i="1" dirty="0">
                <a:latin typeface="Times New Roman" pitchFamily="18" charset="0"/>
                <a:cs typeface="Times New Roman" pitchFamily="18" charset="0"/>
              </a:rPr>
              <a:t>A prerrogativa Clube Satélite é uma realidade em pleno vigor, para ajudar ampliar o quadro associativo, agregando a generosidade de mais rotarianos para levar ajuda às crianças, mulheres e homens que vivem vidas marcadas pelas adversidades</a:t>
            </a:r>
            <a:r>
              <a:rPr lang="pt-BR" sz="3600" b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pt-BR" sz="2000" b="1" i="1" dirty="0">
                <a:latin typeface="Times New Roman" pitchFamily="18" charset="0"/>
                <a:cs typeface="Times New Roman" pitchFamily="18" charset="0"/>
              </a:rPr>
              <a:t>* Antônio Zago</a:t>
            </a:r>
          </a:p>
          <a:p>
            <a:pPr marL="0" indent="0">
              <a:buNone/>
            </a:pPr>
            <a:r>
              <a:rPr lang="pt-BR" sz="2000" b="1" i="1" dirty="0">
                <a:latin typeface="Times New Roman" pitchFamily="18" charset="0"/>
                <a:cs typeface="Times New Roman" pitchFamily="18" charset="0"/>
              </a:rPr>
              <a:t>QUE A VIDA HARMONIOSA DE DEUS ILUMINE . . . </a:t>
            </a:r>
          </a:p>
          <a:p>
            <a:pPr marL="0" indent="0">
              <a:buNone/>
            </a:pPr>
            <a:endParaRPr lang="pt-B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6735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pt-BR" b="1" dirty="0"/>
          </a:p>
          <a:p>
            <a:pPr algn="ctr"/>
            <a:r>
              <a:rPr lang="pt-BR" sz="3600" b="1" dirty="0"/>
              <a:t> </a:t>
            </a:r>
            <a:r>
              <a:rPr lang="pt-BR" sz="3600" b="1" dirty="0">
                <a:solidFill>
                  <a:srgbClr val="0000FF"/>
                </a:solidFill>
              </a:rPr>
              <a:t>OBRIGADO </a:t>
            </a:r>
          </a:p>
          <a:p>
            <a:pPr algn="ctr"/>
            <a:r>
              <a:rPr lang="pt-BR" sz="3600" b="1" i="1" dirty="0">
                <a:solidFill>
                  <a:srgbClr val="0000FF"/>
                </a:solidFill>
              </a:rPr>
              <a:t>PELA </a:t>
            </a:r>
          </a:p>
          <a:p>
            <a:pPr algn="ctr"/>
            <a:r>
              <a:rPr lang="pt-BR" sz="3600" b="1" i="1" dirty="0">
                <a:solidFill>
                  <a:srgbClr val="0000FF"/>
                </a:solidFill>
              </a:rPr>
              <a:t>SUA PRESTIGIOSA</a:t>
            </a:r>
          </a:p>
          <a:p>
            <a:pPr algn="ctr"/>
            <a:r>
              <a:rPr lang="pt-BR" sz="3600" b="1" i="1" dirty="0">
                <a:solidFill>
                  <a:srgbClr val="0000FF"/>
                </a:solidFill>
              </a:rPr>
              <a:t>PARTICIPAÇÃO</a:t>
            </a:r>
            <a:endParaRPr lang="pt-BR" sz="2800" i="1" dirty="0">
              <a:solidFill>
                <a:srgbClr val="0000FF"/>
              </a:solidFill>
            </a:endParaRPr>
          </a:p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z="360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44218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pt-BR" b="1" dirty="0"/>
          </a:p>
          <a:p>
            <a:pPr algn="ctr"/>
            <a:r>
              <a:rPr lang="pt-BR" sz="3600" b="1" dirty="0"/>
              <a:t> </a:t>
            </a:r>
          </a:p>
          <a:p>
            <a:pPr algn="ctr"/>
            <a:r>
              <a:rPr lang="pt-BR" sz="4800" b="1" dirty="0">
                <a:solidFill>
                  <a:srgbClr val="0000FF"/>
                </a:solidFill>
              </a:rPr>
              <a:t>P E R G U N T A S    ?</a:t>
            </a:r>
            <a:endParaRPr lang="pt-BR" sz="4800" dirty="0">
              <a:solidFill>
                <a:srgbClr val="0000FF"/>
              </a:solidFill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/>
              <a:t>Tira Dúvidas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896166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anchor="t"/>
      <a:lstStyle>
        <a:defPPr algn="r">
          <a:defRPr sz="1600" b="1" i="0" dirty="0" smtClean="0">
            <a:solidFill>
              <a:srgbClr val="01B4E7"/>
            </a:solidFill>
            <a:latin typeface="Arial Narrow Bold"/>
            <a:cs typeface="Arial Narrow Bold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8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9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10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246_Training-Template_EN13.potx</Template>
  <TotalTime>9619</TotalTime>
  <Words>704</Words>
  <Application>Microsoft Office PowerPoint</Application>
  <PresentationFormat>Apresentação na tela (4:3)</PresentationFormat>
  <Paragraphs>106</Paragraphs>
  <Slides>25</Slides>
  <Notes>4</Notes>
  <HiddenSlides>0</HiddenSlides>
  <MMClips>4</MMClips>
  <ScaleCrop>false</ScaleCrop>
  <HeadingPairs>
    <vt:vector size="4" baseType="variant">
      <vt:variant>
        <vt:lpstr>Tema</vt:lpstr>
      </vt:variant>
      <vt:variant>
        <vt:i4>11</vt:i4>
      </vt:variant>
      <vt:variant>
        <vt:lpstr>Títulos de slides</vt:lpstr>
      </vt:variant>
      <vt:variant>
        <vt:i4>25</vt:i4>
      </vt:variant>
    </vt:vector>
  </HeadingPairs>
  <TitlesOfParts>
    <vt:vector size="36" baseType="lpstr">
      <vt:lpstr>Custom Design</vt:lpstr>
      <vt:lpstr>1_Custom Design</vt:lpstr>
      <vt:lpstr>2_Custom Design</vt:lpstr>
      <vt:lpstr>3_Custom Design</vt:lpstr>
      <vt:lpstr>4_Custom Design</vt:lpstr>
      <vt:lpstr>5_Custom Design</vt:lpstr>
      <vt:lpstr>6_Custom Design</vt:lpstr>
      <vt:lpstr>7_Custom Design</vt:lpstr>
      <vt:lpstr>8_Custom Design</vt:lpstr>
      <vt:lpstr>9_Custom Design</vt:lpstr>
      <vt:lpstr>10_Custom Design</vt:lpstr>
      <vt:lpstr>Apresentação do PowerPoint</vt:lpstr>
      <vt:lpstr>Nosso Satélite </vt:lpstr>
      <vt:lpstr>Premonição de paul harris </vt:lpstr>
      <vt:lpstr>Apresentação do PowerPoint</vt:lpstr>
      <vt:lpstr>Apresentação do PowerPoint</vt:lpstr>
      <vt:lpstr> CONTEÚDO</vt:lpstr>
      <vt:lpstr>Como Funciona o Clube Satélite</vt:lpstr>
      <vt:lpstr>Um Clube Satélite Não é:</vt:lpstr>
      <vt:lpstr> RELACIONAMENTO COM O PADRINHO     </vt:lpstr>
      <vt:lpstr>Boas Práticas A</vt:lpstr>
      <vt:lpstr>Boas Práticas B</vt:lpstr>
      <vt:lpstr>Boas Práticas C</vt:lpstr>
      <vt:lpstr>Processo de Admissão e Exclusão Associados do Satélite</vt:lpstr>
      <vt:lpstr>Processo de Admissão de Associado ao Satélite</vt:lpstr>
      <vt:lpstr>Governadoria  de um Clube Satélite</vt:lpstr>
      <vt:lpstr>FORMULÁRIO PEDIDO DE ADMISSÃO SATÉLITE </vt:lpstr>
      <vt:lpstr>Governadoria  de um Clube Satélite</vt:lpstr>
      <vt:lpstr>DOCUMENTOS ESTATUTARIOS CLUB PADRINHO Artigo 11 </vt:lpstr>
      <vt:lpstr>REGIMENTO INTERNO PADRINHO Artigo 2 </vt:lpstr>
      <vt:lpstr>REGIMENTO INTERNO PADRINHO Artigo 7 </vt:lpstr>
      <vt:lpstr>REGIMENTO INTERNO P/ AMBOS PADRINHO E SATÉLITE E SATÉLITE </vt:lpstr>
      <vt:lpstr>Altruísmo do Rotariano </vt:lpstr>
      <vt:lpstr>Agrega Generosidade</vt:lpstr>
      <vt:lpstr>Apresentação do PowerPoint</vt:lpstr>
      <vt:lpstr>Tira Dúvidas</vt:lpstr>
    </vt:vector>
  </TitlesOfParts>
  <Company>Rotary International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 Moran</dc:creator>
  <cp:lastModifiedBy>Roberto Massaru Watanabe</cp:lastModifiedBy>
  <cp:revision>809</cp:revision>
  <cp:lastPrinted>2013-06-19T15:45:56Z</cp:lastPrinted>
  <dcterms:created xsi:type="dcterms:W3CDTF">2014-09-03T17:40:25Z</dcterms:created>
  <dcterms:modified xsi:type="dcterms:W3CDTF">2020-10-17T10:08:03Z</dcterms:modified>
</cp:coreProperties>
</file>